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40"/>
  </p:notesMasterIdLst>
  <p:sldIdLst>
    <p:sldId id="256" r:id="rId2"/>
    <p:sldId id="257" r:id="rId3"/>
    <p:sldId id="258" r:id="rId4"/>
    <p:sldId id="293" r:id="rId5"/>
    <p:sldId id="259" r:id="rId6"/>
    <p:sldId id="292" r:id="rId7"/>
    <p:sldId id="260" r:id="rId8"/>
    <p:sldId id="261" r:id="rId9"/>
    <p:sldId id="286" r:id="rId10"/>
    <p:sldId id="287" r:id="rId11"/>
    <p:sldId id="262" r:id="rId12"/>
    <p:sldId id="263" r:id="rId13"/>
    <p:sldId id="288" r:id="rId14"/>
    <p:sldId id="264" r:id="rId15"/>
    <p:sldId id="265" r:id="rId16"/>
    <p:sldId id="266" r:id="rId17"/>
    <p:sldId id="267" r:id="rId18"/>
    <p:sldId id="268" r:id="rId19"/>
    <p:sldId id="269" r:id="rId20"/>
    <p:sldId id="271" r:id="rId21"/>
    <p:sldId id="270" r:id="rId22"/>
    <p:sldId id="272" r:id="rId23"/>
    <p:sldId id="291" r:id="rId24"/>
    <p:sldId id="273" r:id="rId25"/>
    <p:sldId id="274" r:id="rId26"/>
    <p:sldId id="289" r:id="rId27"/>
    <p:sldId id="279" r:id="rId28"/>
    <p:sldId id="290" r:id="rId29"/>
    <p:sldId id="275" r:id="rId30"/>
    <p:sldId id="276" r:id="rId31"/>
    <p:sldId id="277" r:id="rId32"/>
    <p:sldId id="278" r:id="rId33"/>
    <p:sldId id="280" r:id="rId34"/>
    <p:sldId id="281" r:id="rId35"/>
    <p:sldId id="282" r:id="rId36"/>
    <p:sldId id="283" r:id="rId37"/>
    <p:sldId id="284" r:id="rId38"/>
    <p:sldId id="285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7" d="100"/>
          <a:sy n="77" d="100"/>
        </p:scale>
        <p:origin x="216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3170C-E084-48D8-8816-0185D81607D7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99E28-C730-47B8-95A1-B966217E2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18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99E28-C730-47B8-95A1-B966217E2D8F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646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651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801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48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9737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353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992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367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172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953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708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633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00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73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506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297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752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854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91FB8B7-D5AA-44D6-B8E1-E5F534F7DDB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22ABF-8D8E-4723-9164-59B2806C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0437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#P288"/><Relationship Id="rId2" Type="http://schemas.openxmlformats.org/officeDocument/2006/relationships/hyperlink" Target="#P236"/><Relationship Id="rId1" Type="http://schemas.openxmlformats.org/officeDocument/2006/relationships/slideLayout" Target="../slideLayouts/slideLayout7.xml"/><Relationship Id="rId5" Type="http://schemas.openxmlformats.org/officeDocument/2006/relationships/hyperlink" Target="#P458"/><Relationship Id="rId4" Type="http://schemas.openxmlformats.org/officeDocument/2006/relationships/hyperlink" Target="#P399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#P72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#P126"/><Relationship Id="rId2" Type="http://schemas.openxmlformats.org/officeDocument/2006/relationships/hyperlink" Target="#P112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726831"/>
            <a:ext cx="9712337" cy="4911969"/>
          </a:xfrm>
        </p:spPr>
        <p:txBody>
          <a:bodyPr/>
          <a:lstStyle/>
          <a:p>
            <a:pPr algn="ctr"/>
            <a:r>
              <a:rPr lang="ru-RU" sz="4000" b="1" dirty="0">
                <a:cs typeface="Aharoni" panose="02010803020104030203" pitchFamily="2" charset="-79"/>
              </a:rPr>
              <a:t>Конкурс на соискание областных грантов в форме субсидий для общественных </a:t>
            </a:r>
            <a:r>
              <a:rPr lang="ru-RU" sz="4000" b="1" dirty="0" smtClean="0">
                <a:cs typeface="Aharoni" panose="02010803020104030203" pitchFamily="2" charset="-79"/>
              </a:rPr>
              <a:t>объединений, </a:t>
            </a:r>
            <a:r>
              <a:rPr lang="ru-RU" sz="4000" b="1" dirty="0">
                <a:cs typeface="Aharoni" panose="02010803020104030203" pitchFamily="2" charset="-79"/>
              </a:rPr>
              <a:t>общин коренных малочисленных народов Севера - саамов, казачьих обществ Мурманской </a:t>
            </a:r>
            <a:r>
              <a:rPr lang="ru-RU" sz="4000" b="1" dirty="0" smtClean="0">
                <a:cs typeface="Aharoni" panose="02010803020104030203" pitchFamily="2" charset="-79"/>
              </a:rPr>
              <a:t>области в 2017 году</a:t>
            </a:r>
            <a:endParaRPr lang="ru-RU" sz="4000" b="1" dirty="0"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144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7204" y="2758568"/>
            <a:ext cx="83268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укрепление общероссийского гражданского самосознания и духовной общности многонационального народа Российской Федерации (российской нации)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85301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0450" y="2785283"/>
            <a:ext cx="820041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раннее предупреждение конфликтов на проблемных территориях и профилактику экстремизма, в </a:t>
            </a:r>
            <a:r>
              <a:rPr lang="ru-RU" sz="2400" b="1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т.ч</a:t>
            </a:r>
            <a:r>
              <a:rPr lang="ru-RU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в молодежной среде</a:t>
            </a:r>
            <a:endParaRPr lang="ru-RU" sz="2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835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8430" y="2250117"/>
            <a:ext cx="8382000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ru-RU" sz="2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сохранение традиционного образа жизни и культуры российского казачества, коренных малочисленных народов Севера - </a:t>
            </a:r>
            <a:r>
              <a:rPr lang="ru-RU" sz="2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саамов</a:t>
            </a:r>
            <a:endParaRPr lang="ru-RU" sz="28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667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1" y="2085928"/>
            <a:ext cx="92855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содействие участию коренных малочисленных народов Севера саамов в решении </a:t>
            </a:r>
            <a:r>
              <a:rPr lang="ru-RU" sz="32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вопросов государственного </a:t>
            </a:r>
            <a:r>
              <a:rPr lang="ru-RU" sz="3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местного управления </a:t>
            </a:r>
          </a:p>
          <a:p>
            <a:pPr algn="just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69224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4369" y="1695509"/>
            <a:ext cx="9391860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ru-RU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профилактику незаконного потребления наркотических средств и психотропных веществ, наркомании, алкоголизма и токсикомании на территории Мурманской области, формирование здорового образа жизни у граждан, проживающих на территории Мурманской области </a:t>
            </a:r>
            <a:endParaRPr lang="ru-RU" sz="32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984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2646" y="1785482"/>
            <a:ext cx="99646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36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Предоставленная на Конкурс программа (проект) должна соответствовать уставным целям общественного объединения, общины коренных малочисленных народов Севера - саамов, казачьего общества</a:t>
            </a:r>
            <a:endParaRPr lang="ru-RU" sz="3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99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262" y="1886635"/>
            <a:ext cx="114065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40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Конкурсе принимаются программы (проекты), срок реализации которых завершается </a:t>
            </a:r>
          </a:p>
          <a:p>
            <a:pPr indent="342900" algn="ctr">
              <a:spcAft>
                <a:spcPts val="0"/>
              </a:spcAft>
            </a:pPr>
            <a:r>
              <a:rPr lang="ru-RU" sz="40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 30 августа 2018 года</a:t>
            </a:r>
            <a:endParaRPr lang="ru-RU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7371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0460" y="2587842"/>
            <a:ext cx="80166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3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Конкурс можно предоставить</a:t>
            </a:r>
            <a:endParaRPr lang="ru-RU" sz="36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342900" algn="ctr">
              <a:spcAft>
                <a:spcPts val="0"/>
              </a:spcAft>
            </a:pPr>
            <a:r>
              <a:rPr lang="ru-RU" sz="36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только одну заявку</a:t>
            </a:r>
            <a:endParaRPr lang="ru-RU" sz="3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281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8863" y="1769404"/>
            <a:ext cx="976532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44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Общая сумма финансирования конкурса грантов в 2017 году составляет </a:t>
            </a:r>
          </a:p>
          <a:p>
            <a:pPr indent="342900" algn="ctr">
              <a:spcAft>
                <a:spcPts val="0"/>
              </a:spcAft>
            </a:pPr>
            <a:r>
              <a:rPr lang="ru-RU" sz="44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4600 тыс. рублей</a:t>
            </a:r>
            <a:endParaRPr lang="ru-RU" sz="3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165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1" y="220792"/>
            <a:ext cx="1087901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Заявка на участие в Конкурсе должна содержать:</a:t>
            </a:r>
            <a:endParaRPr lang="ru-RU" sz="24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1) </a:t>
            </a:r>
            <a:r>
              <a:rPr lang="ru-RU" sz="2400" b="1" u="none" strike="noStrike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  <a:hlinkClick r:id="rId2" action="ppaction://hlinkfile"/>
              </a:rPr>
              <a:t>опись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документов для участия в Конкурсе (приложение № 1 к Положению);</a:t>
            </a:r>
            <a:endParaRPr lang="ru-RU" sz="24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2) копию свидетельства о государственной регистрации;</a:t>
            </a:r>
          </a:p>
          <a:p>
            <a:pPr indent="342900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3) копию устава;</a:t>
            </a:r>
            <a:endParaRPr lang="ru-RU" sz="24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4) копию свидетельства о внесении записи в Единый государственный реестр юридических лиц (для юридических лиц, зарегистрированных до 1 июля 2002 года);</a:t>
            </a:r>
            <a:endParaRPr lang="ru-RU" sz="24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5) копию документа, подтверждающего полномочия лица на осуществление действий от имени общественного объединения, общины коренных малочисленных народов Севера - саамов, казачьего общества;</a:t>
            </a:r>
            <a:endParaRPr lang="ru-RU" sz="24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6) заполненную </a:t>
            </a:r>
            <a:r>
              <a:rPr lang="ru-RU" sz="2400" b="1" u="none" strike="noStrike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  <a:hlinkClick r:id="rId3" action="ppaction://hlinkfile"/>
              </a:rPr>
              <a:t>анкету-заявку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участника Конкурса (приложение № 2 к Положению);</a:t>
            </a:r>
            <a:endParaRPr lang="ru-RU" sz="24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7) непосредственно программу (проект);</a:t>
            </a:r>
            <a:endParaRPr lang="ru-RU" sz="24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8) </a:t>
            </a:r>
            <a:r>
              <a:rPr lang="ru-RU" sz="2400" b="1" u="none" strike="noStrike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  <a:hlinkClick r:id="rId4" action="ppaction://hlinkfile"/>
              </a:rPr>
              <a:t>полный бюджет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(смету расходов) реализации программы (проекта) (приложение № 3 к Положению);</a:t>
            </a:r>
            <a:endParaRPr lang="ru-RU" sz="24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9) </a:t>
            </a:r>
            <a:r>
              <a:rPr lang="ru-RU" sz="2400" b="1" u="none" strike="noStrike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  <a:hlinkClick r:id="rId5" action="ppaction://hlinkfile"/>
              </a:rPr>
              <a:t>план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реализации программы (проекта) (приложение № 4 к Положению).</a:t>
            </a:r>
            <a:endParaRPr lang="ru-RU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879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8523" y="1342182"/>
            <a:ext cx="987083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Постановление Правительства Мурманской области от 08.07.2011 № 341-ПП «О конкурсе на соискание областных грантов в форме субсидий для общественных объединений, общин коренных малочисленных народов Севера - саамов, казачьих обществ Мурманской области»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7567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9878" y="1229308"/>
            <a:ext cx="94370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Программа (проект) предоставляется на электронном носителе (CD или диск 3,5) и в распечатанном виде. Текст печатается через 1 интервал в формате RTF или в любом другом формате, поддерживаемом редактором </a:t>
            </a:r>
            <a:r>
              <a:rPr lang="ru-RU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Word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6.0 </a:t>
            </a:r>
            <a:r>
              <a:rPr lang="ru-RU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for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Windows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, шрифт </a:t>
            </a:r>
            <a:r>
              <a:rPr lang="ru-RU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Times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New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Roman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N 14; поля: слева - 2,0 см, справа - 1,5 см, </a:t>
            </a:r>
          </a:p>
          <a:p>
            <a:pPr indent="2286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сверху - 2,0 см, снизу - 2,0 см; </a:t>
            </a:r>
          </a:p>
          <a:p>
            <a:pPr indent="2286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нумерация страниц - верхний колонтитул </a:t>
            </a:r>
          </a:p>
          <a:p>
            <a:pPr indent="2286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(по центру)</a:t>
            </a:r>
            <a:endParaRPr lang="ru-RU" sz="3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290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65386" y="2425897"/>
            <a:ext cx="96363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Программа (проект), предоставляемая на Конкурс, должна иметь следующую структуру:</a:t>
            </a:r>
            <a:endParaRPr lang="ru-RU" sz="3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51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1324" y="228124"/>
            <a:ext cx="1089073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ТИТУЛЬНЫЙ ЛИСТ ЗАЯВКИ 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just">
              <a:spcAft>
                <a:spcPts val="0"/>
              </a:spcAft>
              <a:tabLst>
                <a:tab pos="2969895" algn="ctr"/>
                <a:tab pos="5940425" algn="r"/>
                <a:tab pos="449580" algn="l"/>
              </a:tabLs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indent="228600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титульном листе указываются:</a:t>
            </a: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название программы (проекта) общественного объединения, общины коренных малочисленных народов Севера - саамов, казачьего общества</a:t>
            </a:r>
          </a:p>
          <a:p>
            <a:pPr indent="2286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(Название проекта может быть произвольным. Желательно, чтобы оно отражало суть проекта и не было слишком длинным.)</a:t>
            </a: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название, местонахождение и почтовый адрес общественного объединения, общины коренных малочисленных народов Севера - саамов, казачьего общества</a:t>
            </a: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Ф.И.О. руководителя общественного объединения, общины коренных малочисленных народов Севера - саамов, казачьего общества</a:t>
            </a: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Ф.И.О. руководителя проекта, </a:t>
            </a: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сроки и продолжительность выполнения проекта, стоимость реализации проекта. Титульный лист подписывается руководителем и заверяется печатью общественного объединения общи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ны коренных малочисленных народов Севера - саамов, казачьего общества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2476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7822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6369" y="2658180"/>
            <a:ext cx="83468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spcAft>
                <a:spcPts val="0"/>
              </a:spcAft>
              <a:tabLst>
                <a:tab pos="2969895" algn="ctr"/>
                <a:tab pos="5940425" algn="r"/>
                <a:tab pos="449580" algn="l"/>
              </a:tabLs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Структура Программы (проекта)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6891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7169" y="790868"/>
            <a:ext cx="1059766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постановка проблемы, ее обоснование, актуальность и новизна решения (не более 0,5 страницы);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цели и задачи программы (проекта) (не более 0,5 страницы);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описание программы (проекта) и ее мероприятий (не более 5 страниц);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</a:t>
            </a:r>
            <a:r>
              <a:rPr lang="ru-RU" sz="2400" u="none" strike="noStrike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план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реализации программы (проекта) (приложение № 4 к Положению);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ожидаемые результаты и социальный эффект реализации программы (проекта) (не более 1 страницы);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круг субъектов, которые смогут воспользоваться результатами программы (проекта);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показатели достижения целей и задач программы (проекта), методы и критерии их оценки (не более 2 страниц);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кадровое обеспечение программы (проекта) (включая резюме персонала);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дальнейшее развитие программы (проекта), перспективы продолжения программы (проекта) после окончания государственной поддержки общественного объединения (не более 1 страницы)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8937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682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1" y="1745958"/>
            <a:ext cx="1002323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ПОЛНЫЙ БЮДЖЕТ (СМЕТА РАСХОДОВ) РЕАЛИЗАЦИИ ПРОГРАММЫ (ПРОЕКТА) </a:t>
            </a:r>
          </a:p>
          <a:p>
            <a:pPr algn="ctr"/>
            <a:r>
              <a:rPr lang="ru-RU" sz="3200" b="1" dirty="0" smtClean="0"/>
              <a:t>(приложение № 3 к Положению)</a:t>
            </a:r>
          </a:p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Комментарий </a:t>
            </a:r>
            <a:r>
              <a:rPr lang="ru-RU" sz="3200" b="1" dirty="0"/>
              <a:t>к бюджету</a:t>
            </a:r>
            <a:endParaRPr lang="ru-RU" sz="3200" dirty="0"/>
          </a:p>
          <a:p>
            <a:pPr algn="ctr">
              <a:spcAft>
                <a:spcPts val="0"/>
              </a:spcAft>
            </a:pPr>
            <a:endParaRPr lang="ru-RU" sz="1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3711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639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5785" y="1313546"/>
            <a:ext cx="1066799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Прием заявок на конкурс на соискание областных грантов для общественных объединений Мурманской области открыт Министерством по внутренней политике и массовым коммуникациям Мурманской области </a:t>
            </a:r>
          </a:p>
          <a:p>
            <a:pPr indent="44958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1 по 30 сентября 2017 года в по адресу: </a:t>
            </a:r>
          </a:p>
          <a:p>
            <a:pPr indent="44958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183025, г. Мурманск, ул. Полярные Зори, д. 46а, </a:t>
            </a:r>
          </a:p>
          <a:p>
            <a:pPr indent="44958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9.00 до 17.00 ежедневно, </a:t>
            </a:r>
          </a:p>
          <a:p>
            <a:pPr indent="44958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кроме выходных дней, </a:t>
            </a:r>
          </a:p>
          <a:p>
            <a:pPr indent="44958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перерыв на обед с 13.00 до 14.00</a:t>
            </a:r>
            <a:endParaRPr lang="ru-RU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136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7815" y="1178059"/>
            <a:ext cx="985910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К участию в Конкурсе допускаются общественные объединения, </a:t>
            </a:r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общины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коренных малочисленных народов </a:t>
            </a:r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Севера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- саамов, </a:t>
            </a:r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казачьи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общества, </a:t>
            </a:r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осуществляющие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свою деятельность на территории Мурманской области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не менее одного года со дня их государственной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регистрации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2781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1294" y="1444677"/>
            <a:ext cx="105507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Для определения победителей конкурса </a:t>
            </a:r>
          </a:p>
          <a:p>
            <a:pPr indent="342900"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создается конкурсная комиссия.</a:t>
            </a:r>
            <a:endParaRPr lang="ru-RU" sz="28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В течение 2 недель после окончания приема заявок</a:t>
            </a:r>
          </a:p>
          <a:p>
            <a:pPr indent="342900"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(с 1 по 15 октября) конкурсная комиссия производит экспертизу заявок на предмет соответствия требованиям конкурсной документации и критериям оценки, не позднее </a:t>
            </a:r>
          </a:p>
          <a:p>
            <a:pPr indent="342900"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5 рабочих дней после проведения экспертизы (по 21 октября) конкурсная комиссия проводит заседание по определению победителей Конкурса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1906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1230" y="2275674"/>
            <a:ext cx="937846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Заявки, допущенные для участия в Конкурсе, оцениваются по 100-балльной шкале по критериям </a:t>
            </a:r>
          </a:p>
          <a:p>
            <a:pPr indent="342900" algn="ctr"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(приложение № 5 к Положению)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8818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6123" y="631937"/>
            <a:ext cx="10304585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2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</a:t>
            </a:r>
            <a:r>
              <a:rPr lang="ru-RU" sz="2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уникальность программы (проекта), то есть предложение новых, ранее не применявшихся в Мурманской области способов решения заявленных проблем;</a:t>
            </a:r>
            <a:endParaRPr lang="ru-RU" sz="26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социальная эффективность программы (проекта) (вклад в решение социальных проблем);</a:t>
            </a:r>
            <a:endParaRPr lang="ru-RU" sz="26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наличие показателей достижения целей и задач программы (проекта), методик и критериев их оценки;</a:t>
            </a:r>
            <a:endParaRPr lang="ru-RU" sz="26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наличие команды и опыта в реализации аналогичных программ (проектов);</a:t>
            </a:r>
            <a:endParaRPr lang="ru-RU" sz="26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наличие собственного вклада участника Конкурса или привлечение дополнительных источников финансирования;</a:t>
            </a:r>
            <a:endParaRPr lang="ru-RU" sz="26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сотрудничество с партнерами по реализации программы (проекта);</a:t>
            </a:r>
            <a:endParaRPr lang="ru-RU" sz="26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наличие деятельности по обеспечению устойчивости и развития результатов программы (проекта)</a:t>
            </a:r>
            <a:endParaRPr lang="ru-RU" sz="26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5901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3692" y="1379529"/>
            <a:ext cx="999978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Конкурсная комиссия на основании рейтинга участников Конкурса формирует список победителей Конкурса и определяет размеры присуждаемых им грантов в соответствии с представленным бюджетом (сметой расходов) реализации программы (проекта) в части финансирования расходов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0144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7139" y="1424244"/>
            <a:ext cx="94956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Информация об итогах Конкурса с указанием конкретных получателей областных грантов размещается на официальном сайте Правительства Мурманской области по адресу: http://www.gov-murman.ru/society/ </a:t>
            </a:r>
          </a:p>
          <a:p>
            <a:pPr indent="3429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в течение 7 рабочих дней после утверждения итогов Конкурса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3258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2307" y="1365628"/>
            <a:ext cx="977704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Предоставление гранта в форме субсидий осуществляется в соответствии с соглашением, заключаемым между Министерством и общественным объединением, 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общиной коренных малочисленных народов Севера - саамов, казачьим обществом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 - получателем гранта , по форме, утверждаемой приказом Министерства</a:t>
            </a:r>
            <a:endParaRPr lang="ru-RU" sz="3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9361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7108" y="1529752"/>
            <a:ext cx="93667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Подписание соглашений с общественными объединениями, общинами коренных малочисленных народов Севера - саамов, казачьими обществами осуществляется </a:t>
            </a:r>
          </a:p>
          <a:p>
            <a:pPr algn="ctr"/>
            <a:r>
              <a:rPr lang="ru-RU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течение 30 календарных дней со дня официального опубликования результатов Конкурса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7270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7477" y="1787659"/>
            <a:ext cx="100818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Получатель гранта предоставляет не позднее одного месяца со дня окончания срока реализации программы (проекта) в Министерство финансовый и содержательный отчеты по реализации программы (проекта) строго по форме, </a:t>
            </a:r>
          </a:p>
          <a:p>
            <a:pPr indent="342900" algn="ctr">
              <a:spcAft>
                <a:spcPts val="0"/>
              </a:spcAft>
            </a:pPr>
            <a:r>
              <a:rPr lang="ru-RU" sz="32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утвержденной приказом Министерства</a:t>
            </a:r>
            <a:endParaRPr lang="ru-RU" sz="3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6483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6092" y="1416876"/>
            <a:ext cx="999978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Николаева</a:t>
            </a:r>
            <a:r>
              <a:rPr lang="ru-RU" sz="3600" b="1" dirty="0" smtClean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Римма Алексеевна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, </a:t>
            </a:r>
            <a:endParaRPr lang="ru-RU" sz="3600" b="1" dirty="0" smtClean="0">
              <a:latin typeface="New Century Schoolbook" panose="02040603050505020303" pitchFamily="18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консультант</a:t>
            </a:r>
            <a:r>
              <a:rPr lang="ru-RU" sz="3600" b="1" dirty="0" smtClean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отдела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algn="ctr">
              <a:spcAft>
                <a:spcPts val="0"/>
              </a:spcAft>
            </a:pP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по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реализации государственной национальной политики</a:t>
            </a:r>
          </a:p>
          <a:p>
            <a:pPr algn="ctr">
              <a:spcAft>
                <a:spcPts val="0"/>
              </a:spcAft>
            </a:pP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Министерства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по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внутренней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политике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algn="ctr">
              <a:spcAft>
                <a:spcPts val="0"/>
              </a:spcAft>
            </a:pP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и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массовым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коммуникациям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Мурманской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области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,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algn="ctr">
              <a:spcAft>
                <a:spcPts val="0"/>
              </a:spcAft>
            </a:pP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тел</a:t>
            </a:r>
            <a:r>
              <a:rPr lang="ru-RU" sz="3600" b="1" dirty="0">
                <a:latin typeface="New Century Schoolbook" panose="020406030505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. (8152)486-932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186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7515" y="912090"/>
            <a:ext cx="912454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Не могут участвовать  организации:</a:t>
            </a:r>
          </a:p>
          <a:p>
            <a:pPr indent="342900" algn="just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Находящиеся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 моменту подачи заявки в стадии ликвидации, реорганизации, банкротства.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Деятельность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которых приостановлена в установленном законодательством порядке.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Имущество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которых является предметом залога, ареста.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Имеющие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неисполненные финансовые обязательства перед бюджетной системой Российской Федерации, срок исполнения по которым истек к моменту подачи заявки.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Имеющие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на момент проведения Конкурса неисполненные обязательства перед Министерством (в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т.ч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. финансовую задолженность) по ранее предоставленным грантам и (или) нарушения условий договора о предоставлении гранта из областного бюджета в предшествующем году.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Получающие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средства из соответствующего бюджета бюджетной системы Российской Федерации в соответствии с иными нормативными правовыми актами, муниципальными актами на цели, указанные в 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  <a:hlinkClick r:id="rId2" action="ppaction://hlinkfile"/>
              </a:rPr>
              <a:t>пункте 2.1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Положения.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185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1262" y="1863188"/>
            <a:ext cx="936673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 могут участвовать </a:t>
            </a:r>
          </a:p>
          <a:p>
            <a:pPr algn="ctr"/>
            <a:r>
              <a:rPr lang="ru-RU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политические партии и движения, </a:t>
            </a:r>
          </a:p>
          <a:p>
            <a:pPr algn="ctr"/>
            <a:r>
              <a:rPr lang="ru-RU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профессиональные союзы, </a:t>
            </a:r>
          </a:p>
          <a:p>
            <a:pPr algn="ctr"/>
            <a:r>
              <a:rPr lang="ru-RU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религиозные объединени</a:t>
            </a:r>
            <a:r>
              <a:rPr lang="ru-RU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626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9617" y="1812618"/>
            <a:ext cx="8686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Не могут участвовать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программы (проекты):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не соответствующие требованиям, установленным </a:t>
            </a:r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  <a:hlinkClick r:id="rId2" action="ppaction://hlinkfile"/>
              </a:rPr>
              <a:t>разделами 4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и </a:t>
            </a:r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  <a:hlinkClick r:id="rId3" action="ppaction://hlinkfile"/>
              </a:rPr>
              <a:t>5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настоящего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Положения (направлениям конкурса);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предусматривающие получение кредитов и займов;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содержащие мероприятия, проводимые на коммерческой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основе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318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2229" y="2346279"/>
            <a:ext cx="97644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Конкурс проводится среди проектов, направленных на реализацию государственной национальной и антинаркотической политики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96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0291" y="1543198"/>
            <a:ext cx="7694579" cy="3950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гармонизацию национальных и межнациональных (межэтнических) отношений, 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обеспечение равенства прав и свобод человека и гражданина независимо от расы, национальности, языка, отношения к религии и других обстоятельств, 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ru-RU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сохранение и развитие этнокультурного многообразия народов </a:t>
            </a:r>
            <a:r>
              <a:rPr lang="ru-RU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России</a:t>
            </a:r>
            <a:endParaRPr lang="ru-RU" sz="2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endParaRPr lang="ru-RU" sz="2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024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8505" y="2713466"/>
            <a:ext cx="787940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успешную социальную и культурную адаптацию и интеграцию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мигрантов</a:t>
            </a:r>
            <a:endParaRPr lang="ru-RU" sz="28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137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90</TotalTime>
  <Words>1339</Words>
  <Application>Microsoft Office PowerPoint</Application>
  <PresentationFormat>Широкоэкранный</PresentationFormat>
  <Paragraphs>113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Aharoni</vt:lpstr>
      <vt:lpstr>Arial</vt:lpstr>
      <vt:lpstr>Calibri</vt:lpstr>
      <vt:lpstr>Century Gothic</vt:lpstr>
      <vt:lpstr>New Century Schoolbook</vt:lpstr>
      <vt:lpstr>Times New Roman</vt:lpstr>
      <vt:lpstr>Wingdings 3</vt:lpstr>
      <vt:lpstr>Ион</vt:lpstr>
      <vt:lpstr>Конкурс на соискание областных грантов в форме субсидий для общественных объединений, общин коренных малочисленных народов Севера - саамов, казачьих обществ Мурманской области в 2017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на соискание областных грантов в форме субсидий для общественных объединений, общин коренных малочисленных народов Севера - саамов, казачьих обществ Мурманской области в 2017 году</dc:title>
  <dc:creator>Николаева Р.А.</dc:creator>
  <cp:lastModifiedBy>Николаева Р.А.</cp:lastModifiedBy>
  <cp:revision>11</cp:revision>
  <dcterms:created xsi:type="dcterms:W3CDTF">2017-08-29T11:58:10Z</dcterms:created>
  <dcterms:modified xsi:type="dcterms:W3CDTF">2017-08-30T06:25:10Z</dcterms:modified>
</cp:coreProperties>
</file>